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Relationship Id="rId8" Type="http://schemas.openxmlformats.org/officeDocument/2006/relationships/image" Target="../media/image14.jpeg"/><Relationship Id="rId9" Type="http://schemas.openxmlformats.org/officeDocument/2006/relationships/image" Target="../media/image15.jpeg"/><Relationship Id="rId10" Type="http://schemas.openxmlformats.org/officeDocument/2006/relationships/image" Target="../media/image16.jpeg"/><Relationship Id="rId11" Type="http://schemas.openxmlformats.org/officeDocument/2006/relationships/image" Target="../media/image17.jpeg"/><Relationship Id="rId12" Type="http://schemas.openxmlformats.org/officeDocument/2006/relationships/image" Target="../media/image18.jpeg"/><Relationship Id="rId13" Type="http://schemas.openxmlformats.org/officeDocument/2006/relationships/image" Target="../media/image19.jpeg"/><Relationship Id="rId14" Type="http://schemas.openxmlformats.org/officeDocument/2006/relationships/image" Target="../media/image20.jpeg"/><Relationship Id="rId15" Type="http://schemas.openxmlformats.org/officeDocument/2006/relationships/image" Target="../media/image21.jpeg"/><Relationship Id="rId16" Type="http://schemas.openxmlformats.org/officeDocument/2006/relationships/image" Target="../media/image22.jpeg"/><Relationship Id="rId17" Type="http://schemas.openxmlformats.org/officeDocument/2006/relationships/image" Target="../media/image23.jpeg"/><Relationship Id="rId18" Type="http://schemas.openxmlformats.org/officeDocument/2006/relationships/image" Target="../media/image24.jpeg"/><Relationship Id="rId19" Type="http://schemas.openxmlformats.org/officeDocument/2006/relationships/image" Target="../media/image2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8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9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oleggromov.com/stuff/cw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846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732" t="0" r="973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Shape 130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10889"/>
            </a:lvl1pPr>
          </a:lstStyle>
          <a:p>
            <a:pPr/>
            <a:r>
              <a:t>art in russian education</a:t>
            </a:r>
          </a:p>
        </p:txBody>
      </p:sp>
      <p:sp>
        <p:nvSpPr>
          <p:cNvPr id="132" name="Shape 1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selected pieces of Russian 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famous russian writers, poets, painters, composers...</a:t>
            </a:r>
          </a:p>
        </p:txBody>
      </p:sp>
      <p:pic>
        <p:nvPicPr>
          <p:cNvPr id="170" name="пушкин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094" y="1791636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30-ростропович.jpg"/>
          <p:cNvPicPr>
            <a:picLocks noChangeAspect="1"/>
          </p:cNvPicPr>
          <p:nvPr/>
        </p:nvPicPr>
        <p:blipFill>
          <a:blip r:embed="rId3">
            <a:extLst/>
          </a:blip>
          <a:srcRect l="20869" t="251" r="35455" b="59767"/>
          <a:stretch>
            <a:fillRect/>
          </a:stretch>
        </p:blipFill>
        <p:spPr>
          <a:xfrm>
            <a:off x="683094" y="4387413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17-бунин.jpg"/>
          <p:cNvPicPr>
            <a:picLocks noChangeAspect="1"/>
          </p:cNvPicPr>
          <p:nvPr/>
        </p:nvPicPr>
        <p:blipFill>
          <a:blip r:embed="rId4">
            <a:extLst/>
          </a:blip>
          <a:srcRect l="27371" t="3843" r="34087" b="25481"/>
          <a:stretch>
            <a:fillRect/>
          </a:stretch>
        </p:blipFill>
        <p:spPr>
          <a:xfrm>
            <a:off x="683094" y="6983189"/>
            <a:ext cx="1749359" cy="240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достоевский.jpg"/>
          <p:cNvPicPr>
            <a:picLocks noChangeAspect="1"/>
          </p:cNvPicPr>
          <p:nvPr/>
        </p:nvPicPr>
        <p:blipFill>
          <a:blip r:embed="rId5">
            <a:extLst/>
          </a:blip>
          <a:srcRect l="33304" t="13362" r="29526" b="45743"/>
          <a:stretch>
            <a:fillRect/>
          </a:stretch>
        </p:blipFill>
        <p:spPr>
          <a:xfrm>
            <a:off x="2588094" y="1791636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26-стравинский.jpg"/>
          <p:cNvPicPr>
            <a:picLocks noChangeAspect="1"/>
          </p:cNvPicPr>
          <p:nvPr/>
        </p:nvPicPr>
        <p:blipFill>
          <a:blip r:embed="rId6">
            <a:extLst/>
          </a:blip>
          <a:srcRect l="28145" t="5959" r="28145" b="50295"/>
          <a:stretch>
            <a:fillRect/>
          </a:stretch>
        </p:blipFill>
        <p:spPr>
          <a:xfrm>
            <a:off x="2588094" y="4387413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7-толстой.jpg"/>
          <p:cNvPicPr>
            <a:picLocks noChangeAspect="1"/>
          </p:cNvPicPr>
          <p:nvPr/>
        </p:nvPicPr>
        <p:blipFill>
          <a:blip r:embed="rId7">
            <a:extLst/>
          </a:blip>
          <a:srcRect l="32720" t="11866" r="32720" b="54800"/>
          <a:stretch>
            <a:fillRect/>
          </a:stretch>
        </p:blipFill>
        <p:spPr>
          <a:xfrm>
            <a:off x="2588094" y="6983190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41-есенин.jpg"/>
          <p:cNvPicPr>
            <a:picLocks noChangeAspect="1"/>
          </p:cNvPicPr>
          <p:nvPr/>
        </p:nvPicPr>
        <p:blipFill>
          <a:blip r:embed="rId8">
            <a:extLst/>
          </a:blip>
          <a:srcRect l="8829" t="691" r="8829" b="22566"/>
          <a:stretch>
            <a:fillRect/>
          </a:stretch>
        </p:blipFill>
        <p:spPr>
          <a:xfrm>
            <a:off x="4493094" y="1791636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блок.jpg"/>
          <p:cNvPicPr>
            <a:picLocks noChangeAspect="1"/>
          </p:cNvPicPr>
          <p:nvPr/>
        </p:nvPicPr>
        <p:blipFill>
          <a:blip r:embed="rId9">
            <a:extLst/>
          </a:blip>
          <a:srcRect l="9988" t="145" r="9988" b="32259"/>
          <a:stretch>
            <a:fillRect/>
          </a:stretch>
        </p:blipFill>
        <p:spPr>
          <a:xfrm>
            <a:off x="4493094" y="4387413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anna-ahmatova.jpg"/>
          <p:cNvPicPr>
            <a:picLocks noChangeAspect="1"/>
          </p:cNvPicPr>
          <p:nvPr/>
        </p:nvPicPr>
        <p:blipFill>
          <a:blip r:embed="rId10">
            <a:extLst/>
          </a:blip>
          <a:srcRect l="24827" t="140" r="30066" b="59097"/>
          <a:stretch>
            <a:fillRect/>
          </a:stretch>
        </p:blipFill>
        <p:spPr>
          <a:xfrm>
            <a:off x="4493094" y="6983190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39-кипренский.jpg"/>
          <p:cNvPicPr>
            <a:picLocks noChangeAspect="1"/>
          </p:cNvPicPr>
          <p:nvPr/>
        </p:nvPicPr>
        <p:blipFill>
          <a:blip r:embed="rId11">
            <a:extLst/>
          </a:blip>
          <a:srcRect l="14180" t="0" r="4765" b="9322"/>
          <a:stretch>
            <a:fillRect/>
          </a:stretch>
        </p:blipFill>
        <p:spPr>
          <a:xfrm>
            <a:off x="6398094" y="1799040"/>
            <a:ext cx="1749359" cy="2398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21-тургенев.jpg"/>
          <p:cNvPicPr>
            <a:picLocks noChangeAspect="1"/>
          </p:cNvPicPr>
          <p:nvPr/>
        </p:nvPicPr>
        <p:blipFill>
          <a:blip r:embed="rId12">
            <a:extLst/>
          </a:blip>
          <a:srcRect l="35374" t="13002" r="25023" b="46418"/>
          <a:stretch>
            <a:fillRect/>
          </a:stretch>
        </p:blipFill>
        <p:spPr>
          <a:xfrm>
            <a:off x="6398094" y="4387413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9-брюсов.jpg"/>
          <p:cNvPicPr>
            <a:picLocks noChangeAspect="1"/>
          </p:cNvPicPr>
          <p:nvPr/>
        </p:nvPicPr>
        <p:blipFill>
          <a:blip r:embed="rId13">
            <a:extLst/>
          </a:blip>
          <a:srcRect l="7488" t="1284" r="7488" b="1284"/>
          <a:stretch>
            <a:fillRect/>
          </a:stretch>
        </p:blipFill>
        <p:spPr>
          <a:xfrm>
            <a:off x="6398094" y="6983190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37-верещагин.jpg"/>
          <p:cNvPicPr>
            <a:picLocks noChangeAspect="1"/>
          </p:cNvPicPr>
          <p:nvPr/>
        </p:nvPicPr>
        <p:blipFill>
          <a:blip r:embed="rId14">
            <a:extLst/>
          </a:blip>
          <a:srcRect l="18069" t="5205" r="25450" b="39947"/>
          <a:stretch>
            <a:fillRect/>
          </a:stretch>
        </p:blipFill>
        <p:spPr>
          <a:xfrm>
            <a:off x="8303094" y="1791636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23-фонвизин.jpg"/>
          <p:cNvPicPr>
            <a:picLocks noChangeAspect="1"/>
          </p:cNvPicPr>
          <p:nvPr/>
        </p:nvPicPr>
        <p:blipFill>
          <a:blip r:embed="rId15">
            <a:extLst/>
          </a:blip>
          <a:srcRect l="19950" t="8685" r="39813" b="47765"/>
          <a:stretch>
            <a:fillRect/>
          </a:stretch>
        </p:blipFill>
        <p:spPr>
          <a:xfrm>
            <a:off x="8303094" y="4387413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13-грибоедов.jpg"/>
          <p:cNvPicPr>
            <a:picLocks noChangeAspect="1"/>
          </p:cNvPicPr>
          <p:nvPr/>
        </p:nvPicPr>
        <p:blipFill>
          <a:blip r:embed="rId16">
            <a:extLst/>
          </a:blip>
          <a:srcRect l="23131" t="10043" r="31663" b="36545"/>
          <a:stretch>
            <a:fillRect/>
          </a:stretch>
        </p:blipFill>
        <p:spPr>
          <a:xfrm>
            <a:off x="8303094" y="6983189"/>
            <a:ext cx="1749359" cy="2405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35-рахманинов.jpg"/>
          <p:cNvPicPr>
            <a:picLocks noChangeAspect="1"/>
          </p:cNvPicPr>
          <p:nvPr/>
        </p:nvPicPr>
        <p:blipFill>
          <a:blip r:embed="rId17">
            <a:extLst/>
          </a:blip>
          <a:srcRect l="8600" t="384" r="8600" b="9860"/>
          <a:stretch>
            <a:fillRect/>
          </a:stretch>
        </p:blipFill>
        <p:spPr>
          <a:xfrm>
            <a:off x="10208094" y="1791636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15-гоголь.jpg"/>
          <p:cNvPicPr>
            <a:picLocks noChangeAspect="1"/>
          </p:cNvPicPr>
          <p:nvPr/>
        </p:nvPicPr>
        <p:blipFill>
          <a:blip r:embed="rId18">
            <a:extLst/>
          </a:blip>
          <a:srcRect l="1525" t="0" r="1525" b="0"/>
          <a:stretch>
            <a:fillRect/>
          </a:stretch>
        </p:blipFill>
        <p:spPr>
          <a:xfrm>
            <a:off x="10208094" y="4387413"/>
            <a:ext cx="1749359" cy="240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врубель.jpg"/>
          <p:cNvPicPr>
            <a:picLocks noChangeAspect="1"/>
          </p:cNvPicPr>
          <p:nvPr/>
        </p:nvPicPr>
        <p:blipFill>
          <a:blip r:embed="rId19">
            <a:extLst/>
          </a:blip>
          <a:srcRect l="5858" t="1130" r="5858" b="1130"/>
          <a:stretch>
            <a:fillRect/>
          </a:stretch>
        </p:blipFill>
        <p:spPr>
          <a:xfrm>
            <a:off x="10208094" y="6983190"/>
            <a:ext cx="1749359" cy="2405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2"/>
      <p:bldP build="whole" bldLvl="1" animBg="1" rev="0" advAuto="0" spid="179" grpId="4"/>
      <p:bldP build="whole" bldLvl="1" animBg="1" rev="0" advAuto="0" spid="177" grpId="9"/>
      <p:bldP build="whole" bldLvl="1" animBg="1" rev="0" advAuto="0" spid="184" grpId="17"/>
      <p:bldP build="whole" bldLvl="1" animBg="1" rev="0" advAuto="0" spid="180" grpId="10"/>
      <p:bldP build="whole" bldLvl="1" animBg="1" rev="0" advAuto="0" spid="175" grpId="14"/>
      <p:bldP build="whole" bldLvl="1" animBg="1" rev="0" advAuto="0" spid="183" grpId="11"/>
      <p:bldP build="whole" bldLvl="1" animBg="1" rev="0" advAuto="0" spid="185" grpId="6"/>
      <p:bldP build="whole" bldLvl="1" animBg="1" rev="0" advAuto="0" spid="181" grpId="16"/>
      <p:bldP build="whole" bldLvl="1" animBg="1" rev="0" advAuto="0" spid="173" grpId="2"/>
      <p:bldP build="whole" bldLvl="1" animBg="1" rev="0" advAuto="0" spid="174" grpId="8"/>
      <p:bldP build="whole" bldLvl="1" animBg="1" rev="0" advAuto="0" spid="178" grpId="15"/>
      <p:bldP build="whole" bldLvl="1" animBg="1" rev="0" advAuto="0" spid="170" grpId="1"/>
      <p:bldP build="whole" bldLvl="1" animBg="1" rev="0" advAuto="0" spid="176" grpId="3"/>
      <p:bldP build="whole" bldLvl="1" animBg="1" rev="0" advAuto="0" spid="182" grpId="5"/>
      <p:bldP build="whole" bldLvl="1" animBg="1" rev="0" advAuto="0" spid="171" grpId="7"/>
      <p:bldP build="whole" bldLvl="1" animBg="1" rev="0" advAuto="0" spid="172" grpId="13"/>
      <p:bldP build="whole" bldLvl="1" animBg="1" rev="0" advAuto="0" spid="187" grpId="18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571500" y="2286000"/>
            <a:ext cx="11861800" cy="5181600"/>
          </a:xfrm>
          <a:prstGeom prst="rect">
            <a:avLst/>
          </a:prstGeom>
        </p:spPr>
        <p:txBody>
          <a:bodyPr/>
          <a:lstStyle/>
          <a:p>
            <a:pPr/>
            <a:r>
              <a:t>there are way more of them than you’ve just seen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571500" y="2286000"/>
            <a:ext cx="11861800" cy="5181600"/>
          </a:xfrm>
          <a:prstGeom prst="rect">
            <a:avLst/>
          </a:prstGeom>
        </p:spPr>
        <p:txBody>
          <a:bodyPr/>
          <a:lstStyle/>
          <a:p>
            <a:pPr/>
            <a:r>
              <a:t>but i’ve chosen two.</a:t>
            </a:r>
          </a:p>
          <a:p>
            <a:pPr/>
            <a:r>
              <a:t>both move me more than others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to night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30048"/>
            <a:ext cx="13004800" cy="9493504"/>
          </a:xfrm>
          <a:prstGeom prst="rect">
            <a:avLst/>
          </a:prstGeom>
        </p:spPr>
      </p:pic>
      <p:sp>
        <p:nvSpPr>
          <p:cNvPr id="194" name="Shape 194"/>
          <p:cNvSpPr/>
          <p:nvPr/>
        </p:nvSpPr>
        <p:spPr>
          <a:xfrm>
            <a:off x="10151678" y="8898466"/>
            <a:ext cx="2544591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/>
            <a:r>
              <a:t>To Night, 1900</a:t>
            </a:r>
          </a:p>
        </p:txBody>
      </p:sp>
    </p:spTree>
  </p:cSld>
  <p:clrMapOvr>
    <a:masterClrMapping/>
  </p:clrMapOvr>
  <p:transition xmlns:p14="http://schemas.microsoft.com/office/powerpoint/2010/main" spd="med" advClick="0" advTm="20000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жемчужина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00043" y="0"/>
            <a:ext cx="12204714" cy="9753600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10719707" y="8898466"/>
            <a:ext cx="197656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>
              <a:defRPr i="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Pearl, 1904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0" p14:dur="15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царевна-лебедь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335851" y="-1"/>
            <a:ext cx="6333098" cy="9753601"/>
          </a:xfrm>
          <a:prstGeom prst="rect">
            <a:avLst/>
          </a:prstGeom>
        </p:spPr>
      </p:pic>
      <p:sp>
        <p:nvSpPr>
          <p:cNvPr id="200" name="Shape 200"/>
          <p:cNvSpPr/>
          <p:nvPr/>
        </p:nvSpPr>
        <p:spPr>
          <a:xfrm>
            <a:off x="9057465" y="8898466"/>
            <a:ext cx="3638804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 </a:t>
            </a:r>
            <a:r>
              <a:t>Tsarevna Swan, 1900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0" p14:dur="15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сирень-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19618" y="0"/>
            <a:ext cx="10765564" cy="9753600"/>
          </a:xfrm>
          <a:prstGeom prst="rect">
            <a:avLst/>
          </a:prstGeom>
        </p:spPr>
      </p:pic>
      <p:sp>
        <p:nvSpPr>
          <p:cNvPr id="203" name="Shape 203"/>
          <p:cNvSpPr/>
          <p:nvPr/>
        </p:nvSpPr>
        <p:spPr>
          <a:xfrm>
            <a:off x="10766241" y="8898466"/>
            <a:ext cx="1930028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>
              <a:defRPr i="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Lilac, 1900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0" p14:dur="15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портрет жены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49471" y="0"/>
            <a:ext cx="5705858" cy="9753600"/>
          </a:xfrm>
          <a:prstGeom prst="rect">
            <a:avLst/>
          </a:prstGeom>
        </p:spPr>
      </p:pic>
      <p:sp>
        <p:nvSpPr>
          <p:cNvPr id="206" name="Shape 206"/>
          <p:cNvSpPr/>
          <p:nvPr/>
        </p:nvSpPr>
        <p:spPr>
          <a:xfrm>
            <a:off x="9474357" y="8898466"/>
            <a:ext cx="3221912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i="1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>
              <a:defRPr i="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Portrait of the Wife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0000" p14:dur="1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eated-demon-189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-19844" y="1291232"/>
            <a:ext cx="13044587" cy="7171263"/>
          </a:xfrm>
          <a:prstGeom prst="rect">
            <a:avLst/>
          </a:prstGeom>
        </p:spPr>
      </p:pic>
      <p:sp>
        <p:nvSpPr>
          <p:cNvPr id="209" name="Shape 209"/>
          <p:cNvSpPr/>
          <p:nvPr/>
        </p:nvSpPr>
        <p:spPr>
          <a:xfrm>
            <a:off x="9237779" y="8898466"/>
            <a:ext cx="3458490" cy="584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635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>
                <a:solidFill>
                  <a:srgbClr val="FFFFFF"/>
                </a:solidFill>
              </a:defRPr>
            </a:pP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Sitting </a:t>
            </a:r>
            <a:r>
              <a:rPr i="1">
                <a:latin typeface="Iowan Old Style Bold"/>
                <a:ea typeface="Iowan Old Style Bold"/>
                <a:cs typeface="Iowan Old Style Bold"/>
                <a:sym typeface="Iowan Old Style Bold"/>
              </a:rPr>
              <a:t>Demon, 1890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0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4"/>
          </p:nvPr>
        </p:nvSpPr>
        <p:spPr>
          <a:xfrm flipV="1">
            <a:off x="944033" y="5147733"/>
            <a:ext cx="5157458" cy="1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Shape 212"/>
          <p:cNvSpPr/>
          <p:nvPr>
            <p:ph type="title"/>
          </p:nvPr>
        </p:nvSpPr>
        <p:spPr>
          <a:xfrm>
            <a:off x="944033" y="-1900767"/>
            <a:ext cx="5157458" cy="7213601"/>
          </a:xfrm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mikhail</a:t>
            </a:r>
          </a:p>
          <a:p>
            <a:pPr>
              <a:defRPr sz="8000"/>
            </a:pPr>
            <a:r>
              <a:t>vrubel</a:t>
            </a:r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xfrm>
            <a:off x="944033" y="5198533"/>
            <a:ext cx="5157458" cy="1358901"/>
          </a:xfrm>
          <a:prstGeom prst="rect">
            <a:avLst/>
          </a:prstGeom>
        </p:spPr>
        <p:txBody>
          <a:bodyPr/>
          <a:lstStyle/>
          <a:p>
            <a:pPr/>
            <a:r>
              <a:t>paintings</a:t>
            </a:r>
          </a:p>
        </p:txBody>
      </p:sp>
      <p:sp>
        <p:nvSpPr>
          <p:cNvPr id="214" name="Shape 214"/>
          <p:cNvSpPr/>
          <p:nvPr/>
        </p:nvSpPr>
        <p:spPr>
          <a:xfrm flipV="1">
            <a:off x="6752166" y="5147732"/>
            <a:ext cx="5157458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6752166" y="-1900767"/>
            <a:ext cx="8033281" cy="721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cap="all" spc="0" sz="8000">
                <a:latin typeface="+mn-lt"/>
                <a:ea typeface="+mn-ea"/>
                <a:cs typeface="+mn-cs"/>
                <a:sym typeface="DIN Condensed"/>
              </a:defRPr>
            </a:pPr>
            <a:r>
              <a:t>Sergei</a:t>
            </a:r>
          </a:p>
          <a:p>
            <a:pPr>
              <a:lnSpc>
                <a:spcPct val="80000"/>
              </a:lnSpc>
              <a:spcBef>
                <a:spcPts val="0"/>
              </a:spcBef>
              <a:defRPr cap="all" spc="0" sz="8000">
                <a:latin typeface="+mn-lt"/>
                <a:ea typeface="+mn-ea"/>
                <a:cs typeface="+mn-cs"/>
                <a:sym typeface="DIN Condensed"/>
              </a:defRPr>
            </a:pPr>
            <a:r>
              <a:t>rachmaninoff</a:t>
            </a:r>
          </a:p>
        </p:txBody>
      </p:sp>
      <p:sp>
        <p:nvSpPr>
          <p:cNvPr id="216" name="Shape 216"/>
          <p:cNvSpPr/>
          <p:nvPr/>
        </p:nvSpPr>
        <p:spPr>
          <a:xfrm>
            <a:off x="6752166" y="5198533"/>
            <a:ext cx="5157458" cy="3312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70000"/>
              </a:lnSpc>
              <a:spcBef>
                <a:spcPts val="600"/>
              </a:spcBef>
              <a:defRPr spc="0" sz="4800">
                <a:solidFill>
                  <a:srgbClr val="747676"/>
                </a:solidFill>
              </a:defRPr>
            </a:pPr>
            <a:r>
              <a:t>Etude-tableau Op.39 No.3 in F-sharp minor, </a:t>
            </a:r>
          </a:p>
          <a:p>
            <a:pPr>
              <a:lnSpc>
                <a:spcPct val="70000"/>
              </a:lnSpc>
              <a:spcBef>
                <a:spcPts val="600"/>
              </a:spcBef>
              <a:defRPr spc="0" sz="4800">
                <a:solidFill>
                  <a:srgbClr val="747676"/>
                </a:solidFill>
              </a:defRPr>
            </a:pPr>
            <a:r>
              <a:t>played by Vladimir Ashkenazy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spcBef>
                <a:spcPts val="2100"/>
              </a:spcBef>
              <a:defRPr sz="4836"/>
            </a:pPr>
            <a:r>
              <a:t>how do  </a:t>
            </a:r>
            <a:r>
              <a:rPr sz="3534">
                <a:latin typeface="Apple Color Emoji"/>
                <a:ea typeface="Apple Color Emoji"/>
                <a:cs typeface="Apple Color Emoji"/>
                <a:sym typeface="Apple Color Emoji"/>
              </a:rPr>
              <a:t>🇷🇺</a:t>
            </a:r>
            <a:r>
              <a:t> russian people study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Preliminary optional education</a:t>
            </a:r>
            <a:r>
              <a:t> — 2 to 6 years old</a:t>
            </a:r>
          </a:p>
          <a:p>
            <a:pPr/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Mandatory school education </a:t>
            </a:r>
            <a:r>
              <a:t>— 6-7 to 13-14 y.o.</a:t>
            </a:r>
          </a:p>
          <a:p>
            <a:pPr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Completed school education </a:t>
            </a: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— 13-14 to 16-17 y.o.</a:t>
            </a:r>
            <a:endParaRPr>
              <a:latin typeface="Iowan Old Style Roman"/>
              <a:ea typeface="Iowan Old Style Roman"/>
              <a:cs typeface="Iowan Old Style Roman"/>
              <a:sym typeface="Iowan Old Style Roman"/>
            </a:endParaRPr>
          </a:p>
          <a:p>
            <a:pPr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or</a:t>
            </a:r>
            <a:r>
              <a:t> College, </a:t>
            </a: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2-4 years</a:t>
            </a:r>
            <a:endParaRPr>
              <a:latin typeface="Iowan Old Style Roman"/>
              <a:ea typeface="Iowan Old Style Roman"/>
              <a:cs typeface="Iowan Old Style Roman"/>
              <a:sym typeface="Iowan Old Style Roman"/>
            </a:endParaRPr>
          </a:p>
          <a:p>
            <a:pPr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👲</a:t>
            </a:r>
            <a:endParaRPr>
              <a:latin typeface="Iowan Old Style Roman"/>
              <a:ea typeface="Iowan Old Style Roman"/>
              <a:cs typeface="Iowan Old Style Roman"/>
              <a:sym typeface="Iowan Old Style Roman"/>
            </a:endParaRPr>
          </a:p>
          <a:p>
            <a:pPr>
              <a:defRPr>
                <a:latin typeface="Iowan Old Style Bold"/>
                <a:ea typeface="Iowan Old Style Bold"/>
                <a:cs typeface="Iowan Old Style Bold"/>
                <a:sym typeface="Iowan Old Style Bold"/>
              </a:defRPr>
            </a:pPr>
            <a:r>
              <a:t>University — </a:t>
            </a:r>
            <a:r>
              <a:rPr>
                <a:latin typeface="Iowan Old Style Roman"/>
                <a:ea typeface="Iowan Old Style Roman"/>
                <a:cs typeface="Iowan Old Style Roman"/>
                <a:sym typeface="Iowan Old Style Roman"/>
              </a:rPr>
              <a:t>from 17 to 21-24 y.o. typically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6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sp>
        <p:nvSpPr>
          <p:cNvPr id="219" name="Shape 219"/>
          <p:cNvSpPr/>
          <p:nvPr/>
        </p:nvSpPr>
        <p:spPr>
          <a:xfrm>
            <a:off x="852386" y="6278785"/>
            <a:ext cx="11062961" cy="1056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Download these slides:</a:t>
            </a:r>
          </a:p>
          <a:p>
            <a:pPr algn="ctr"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hlinkClick r:id="rId2" invalidUrl="" action="" tgtFrame="" tooltip="" history="1" highlightClick="0" endSnd="0"/>
              </a:rPr>
              <a:t>http://oleggromov.com/stuff/cw</a:t>
            </a:r>
            <a:r>
              <a:t>c-russian-art-2017-03.pdf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arts?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пушкин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409" t="0" r="1140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1" name="Shape 141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russian</a:t>
            </a:r>
          </a:p>
          <a:p>
            <a:pPr/>
            <a:r>
              <a:t>literature and poetry</a:t>
            </a:r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91414">
              <a:spcBef>
                <a:spcPts val="400"/>
              </a:spcBef>
              <a:defRPr sz="3216"/>
            </a:pPr>
            <a:r>
              <a:t>is the most important art subset that </a:t>
            </a:r>
          </a:p>
          <a:p>
            <a:pPr defTabSz="391414">
              <a:spcBef>
                <a:spcPts val="400"/>
              </a:spcBef>
              <a:defRPr sz="3216"/>
            </a:pPr>
            <a:r>
              <a:t>is taught through over all years of study 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третьяковка с детьми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0404" t="0" r="28988" b="0"/>
          <a:stretch>
            <a:fillRect/>
          </a:stretch>
        </p:blipFill>
        <p:spPr>
          <a:xfrm>
            <a:off x="6350" y="0"/>
            <a:ext cx="6438900" cy="9753600"/>
          </a:xfrm>
          <a:prstGeom prst="rect">
            <a:avLst/>
          </a:prstGeom>
        </p:spPr>
      </p:pic>
      <p:sp>
        <p:nvSpPr>
          <p:cNvPr id="146" name="Shape 146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painting</a:t>
            </a:r>
          </a:p>
        </p:txBody>
      </p:sp>
      <p:sp>
        <p:nvSpPr>
          <p:cNvPr id="148" name="Shape 14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painting lessons in grades 1-7</a:t>
            </a:r>
          </a:p>
          <a:p>
            <a:pPr/>
            <a:r>
              <a:t>tours to famous Russian art galleries</a:t>
            </a:r>
          </a:p>
          <a:p>
            <a:pPr/>
            <a:r>
              <a:t>optional painting classes outside of the school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44-Музыкальная-школа-в-Куркино-ДиЕЗ.-Концерт-в-музее-Глинки.-14-мая-2016-г.-Уроки-саксофона-для-взрослых-в-Куркино-и-Химках.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463" t="0" r="4752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1" name="Shape 151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music</a:t>
            </a:r>
          </a:p>
        </p:txBody>
      </p:sp>
      <p:sp>
        <p:nvSpPr>
          <p:cNvPr id="153" name="Shape 15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music lessons in some ordinary schools in grades 1-9</a:t>
            </a:r>
          </a:p>
          <a:p>
            <a:pPr/>
            <a:r>
              <a:t>optional special music schools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DSC09807_sit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0954" t="0" r="2485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6" name="Shape 156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Shape 1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world fine arts</a:t>
            </a:r>
          </a:p>
        </p:txBody>
      </p:sp>
      <p:sp>
        <p:nvSpPr>
          <p:cNvPr id="158" name="Shape 15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schools (grades 7-11)</a:t>
            </a:r>
          </a:p>
          <a:p>
            <a:pPr/>
            <a:r>
              <a:t>in colleges and universities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hool-theater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8319" t="0" r="14409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1" name="казачий музей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9257" t="0" r="883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2" name="piter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5070" t="0" r="507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spcBef>
                <a:spcPts val="1300"/>
              </a:spcBef>
              <a:defRPr spc="26" sz="2660"/>
            </a:lvl1pPr>
          </a:lstStyle>
          <a:p>
            <a:pPr/>
            <a:r>
              <a:t>Russian teachers guide their students to museums, theaters, art galleries, show them architectural sights, and sometimes go abroad if their students’ parents can afford this.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571500" y="647700"/>
            <a:ext cx="11861800" cy="5181600"/>
          </a:xfrm>
          <a:prstGeom prst="rect">
            <a:avLst/>
          </a:prstGeom>
        </p:spPr>
        <p:txBody>
          <a:bodyPr/>
          <a:lstStyle/>
          <a:p>
            <a:pPr/>
            <a:r>
              <a:t>how much do we spend?</a:t>
            </a:r>
          </a:p>
        </p:txBody>
      </p:sp>
      <p:sp>
        <p:nvSpPr>
          <p:cNvPr id="166" name="Shape 166"/>
          <p:cNvSpPr/>
          <p:nvPr/>
        </p:nvSpPr>
        <p:spPr>
          <a:xfrm>
            <a:off x="2273909" y="6191250"/>
            <a:ext cx="8456982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 don’t know. But I’ve prepared something more interesting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